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56" r:id="rId3"/>
    <p:sldId id="269" r:id="rId4"/>
    <p:sldId id="291" r:id="rId5"/>
    <p:sldId id="262" r:id="rId6"/>
    <p:sldId id="290" r:id="rId7"/>
    <p:sldId id="293" r:id="rId8"/>
    <p:sldId id="283" r:id="rId9"/>
    <p:sldId id="284" r:id="rId10"/>
    <p:sldId id="285" r:id="rId11"/>
    <p:sldId id="286" r:id="rId12"/>
    <p:sldId id="287" r:id="rId13"/>
    <p:sldId id="289" r:id="rId14"/>
    <p:sldId id="270" r:id="rId15"/>
    <p:sldId id="281" r:id="rId16"/>
    <p:sldId id="292" r:id="rId17"/>
    <p:sldId id="272" r:id="rId18"/>
    <p:sldId id="273" r:id="rId19"/>
    <p:sldId id="275" r:id="rId20"/>
    <p:sldId id="282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50DB782-F615-49A0-9F94-B80994037989}">
          <p14:sldIdLst>
            <p14:sldId id="278"/>
          </p14:sldIdLst>
        </p14:section>
        <p14:section name="자기소개" id="{77AAED48-883E-40B5-8C6F-87A23368E8A9}">
          <p14:sldIdLst>
            <p14:sldId id="256"/>
          </p14:sldIdLst>
        </p14:section>
        <p14:section name="개발 프로젝트" id="{E2AE8E94-F26F-4736-8B6E-CB35EDECC7DB}">
          <p14:sldIdLst>
            <p14:sldId id="269"/>
            <p14:sldId id="291"/>
          </p14:sldIdLst>
        </p14:section>
        <p14:section name="강화학습을 통한 원자재 가격 예측" id="{F1652DD8-84ED-4155-8DD1-35763214DA39}">
          <p14:sldIdLst>
            <p14:sldId id="262"/>
            <p14:sldId id="290"/>
            <p14:sldId id="293"/>
            <p14:sldId id="283"/>
            <p14:sldId id="284"/>
            <p14:sldId id="285"/>
            <p14:sldId id="286"/>
            <p14:sldId id="287"/>
            <p14:sldId id="289"/>
          </p14:sldIdLst>
        </p14:section>
        <p14:section name="Smart Makeup Web" id="{015A9C6E-E71D-4729-B957-A79B61282775}">
          <p14:sldIdLst>
            <p14:sldId id="270"/>
            <p14:sldId id="281"/>
            <p14:sldId id="292"/>
            <p14:sldId id="272"/>
            <p14:sldId id="273"/>
            <p14:sldId id="275"/>
            <p14:sldId id="282"/>
          </p14:sldIdLst>
        </p14:section>
        <p14:section name="마무리" id="{D1F2B88E-B73F-452B-81A7-DD0B7F6A917E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pos="4430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818" userDrawn="1">
          <p15:clr>
            <a:srgbClr val="A4A3A4"/>
          </p15:clr>
        </p15:guide>
        <p15:guide id="6" pos="20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75" d="100"/>
          <a:sy n="75" d="100"/>
        </p:scale>
        <p:origin x="1176" y="750"/>
      </p:cViewPr>
      <p:guideLst>
        <p:guide pos="506"/>
        <p:guide orient="horz" pos="572"/>
        <p:guide pos="4430"/>
        <p:guide orient="horz" pos="1162"/>
        <p:guide orient="horz" pos="2818"/>
        <p:guide pos="20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2A3D4-1039-4C4C-A195-93A2CBEC8FC0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305D6-DF17-461A-B968-FDFFC758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1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51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112C-A570-E5FE-FE91-DBE20C55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72722-90AC-1A35-767E-0B223651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37320-BCED-67A7-73B3-EED79F3C0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63688-3E7E-DBD8-07E3-80F970443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9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E838-199F-F41F-B7DF-C6B78A9A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5D0D1-5148-35D0-1A65-E293BFA0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189CE-E112-B038-D316-BBFAC089D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51D75-EE14-AAD2-CFC9-833E7420F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3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C4D-BA4F-B5E9-6890-55F17912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1DFE4-0A41-3C40-E089-A27CFDBA2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EFC38-5462-11AD-AC80-E8BCA8EC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FC1FB9-5D87-774C-D472-92EE9ED53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03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5E082-A567-0908-2C3E-193580E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50373E-2F26-2FC2-F6A7-43E53C6F5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A73FE9-4BB9-6395-21BF-38EFCECDC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8CF61-E9B0-4FC8-DDB6-F2BECCB4A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19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B2A8-97C6-AF50-F407-A4985CFF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ED816-3E5C-53C9-5B47-AA6CCD2D4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36FCF-68F4-8682-2711-D04A3758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DF44-AE35-8CD7-9B33-23301CE5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8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CDD5-6553-586B-D892-CD067D51C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2F7288-BFF4-26BC-2613-FB3A3EC0E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5D0FFA-264D-8978-BD23-92B7708A6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C235D-79E0-C638-7281-2EA2EA7DD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61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3E0B-0A66-EED4-51CC-0A4171F3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6FE28-CEE9-1FD4-C9CB-268FE9CAF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3B950-5926-4DBF-C9CF-AB829D75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BE432-88FD-BFD0-C7CF-5A766B4F4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29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548A5-5467-254F-1626-3B20B65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0DB22-7A57-3D0A-47E9-E3C580564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38F5C3-B9BA-6629-133E-E8DC817F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2A792-CF91-0682-54C1-298F08A3B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8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2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34C3-3D36-F1E3-A161-899C7F0D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869B7-AF63-15E0-A5B1-0CE6B8940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096E77-21A6-79BC-CC6D-A11A68EED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FE3033-2BDF-DECB-3194-3FE87C4BA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2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CBA9C-9630-CCD5-BD71-B5422387D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85CB6D-B26A-60C2-C437-4E4166DA6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79D4C5-9937-013E-04D5-0EDCCEEAD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B5870-6AE2-E3E3-8292-3AB5BFEF5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1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32C3-DAAA-F971-9077-BFB60EBA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94C80-D016-CA31-927F-B87E8628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70872-5D42-B35A-4089-9B4E8AA4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1E1D2-D74F-6ECA-73C3-8D51CB91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95977-19C5-57BE-6B08-32E9919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8CEC3-D2CD-28A8-29AE-3174987B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231B6E-ED83-FAC9-22DA-49773B48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AEEA81-FEB0-2DC8-56C0-07048F841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8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F8C9-43D4-3276-E46B-B7F0D5D9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267E6-6067-ABB4-3D18-12926B8B4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269E68-CACE-8F04-0F6D-34496FA2F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C637B-202D-3EE4-6081-2D68CB1FF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D0F-9542-B296-ACAB-62098FAD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BB5FD8-071D-EF7B-7916-D94B5869C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DB3D1-B3F5-346D-0288-245DCE08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A15C6-C543-8C5B-01EE-F7DCC5721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4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A74B-6255-41A4-4509-7B719437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6094C3-466A-07B9-A3AC-659B4051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7642CB-8D6F-0465-CE96-FFE8CF4FD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3491E-2E21-6D15-6A5F-217BEF83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305D6-DF17-461A-B968-FDFFC758C8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3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C8A4-7A6A-A2A6-6690-E5FF6191E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4412A3-AADA-7618-77F6-381C30BFC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8E12-6C5E-9103-C471-4ABC36C6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97157-A473-C1DB-7F9D-42C57DDF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8803A-222D-88C9-81EB-664BFF3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2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5184F-A30D-57C1-A366-1C601D08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CD7DA5-CACD-2062-B982-16CF9F00D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F7B80-03A6-0C8A-C545-D765F528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F1B8D-74BD-8BA3-360C-606C0583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78B14-8450-7CE4-4C77-F016CC76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0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4BA371-E7C5-43F9-1C2C-DFBCB20D5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4C2287-DF1A-40BF-428C-31FC9278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38A1B-59D8-AFDD-2F28-29AE130E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0C62E-6615-D1DC-6669-0AA847B3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48576-9822-5EBC-5D48-17FBE461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96E5B-32C0-632F-B817-1E47BE06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7D52-52E1-B32A-574C-AC4F1125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9E68F-FC65-1F3E-EB60-30D71F59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CAA5-B6B7-7078-54EC-A7AE2D3B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DF076-0F2E-5E1C-A373-D16A19F1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829B0-6328-0958-C807-2AFD0C71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F173FB-A842-159C-952F-65049737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7358D-1F04-7EA2-42E9-778ACAF7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3F78D-3EF0-8FC3-1BD8-CCC2E2CD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3D497-4CC8-C453-F43F-5A942A4A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7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5059A-9987-33A4-53C8-BAFF0F05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484B5-F170-78F2-D326-BFE5B68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31CF0-8C30-83DB-52B4-695C92E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61DC7A-1B61-07FE-58BE-5603BF69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F5DE8C-4A3A-527C-D792-AD6C999D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C0087-1124-F901-B756-EEF661EA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718F8-C641-1404-3C1C-F50A2090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FE9AA-5B93-E3E9-6D88-D5901DF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5C2060-1B92-118C-D88D-B10D78D8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C21E41-5820-E376-3097-31AD66B9E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C82FAD-50BB-F007-EA1A-8C90DD11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9EB8C-AD03-A3CB-EE07-77EC4603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7C6B8-AB95-9060-F850-E164167C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A85F64-640E-D0F2-4D5E-B448D452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8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D9019-B413-DFD5-FC53-A02C6F82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482D07-B65F-B7D4-DF85-2100DDD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EEAF0-593B-D067-E45D-201AC6A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74270-A03E-5BD1-C413-23820241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0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FAAC2-CD44-9BE6-999B-CDADE13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E4558-87AA-8685-7681-8DCF0B23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0C231-620C-97B7-CE74-1F58A3F9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0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B573-E667-7229-DE4E-F3070197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A080-F2E0-75A4-8AE1-35E6F3F3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980FD-1B5F-2CC0-8B47-ED5553F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E1DD6-7A3B-A06C-3127-829BE58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C0B86-464A-79C9-CE80-428CCFE0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0E086-F80F-FB0D-02F0-35B8C11B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2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BA49-7EB0-951B-EFFA-AEAA1D3B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07BAE8-7E84-F3F8-BE31-E0E44B171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C7D4D-21D2-D857-BFFD-32C59E4C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8C90E-57FF-16D9-596B-F397E33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A75E6-F5AF-8D86-C69F-DC7E68F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E26-480F-AE8D-3E65-267CBFED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6B335E-DA8E-32FE-DE68-B7D84F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BDD4B-129D-67DF-11AF-C2520948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7FFD6-7743-3701-3D58-7960B183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8647E-363C-473C-B2A6-CEEB1AA7369D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DA80B-81EE-8E8C-CE8D-06A6A5283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68824-3E3A-403B-03C2-330F7712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C7584-803C-498E-AA59-81E39BDF7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WCDqzcSBQ8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osunghyun.tistory.com/" TargetMode="External"/><Relationship Id="rId11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hyperlink" Target="https://github.com/hosunghyun" TargetMode="External"/><Relationship Id="rId9" Type="http://schemas.openxmlformats.org/officeDocument/2006/relationships/image" Target="../media/image4.jfif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sunghyun/Smart_Makeup_We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4D9F-2610-332B-9F70-005A46C97508}"/>
              </a:ext>
            </a:extLst>
          </p:cNvPr>
          <p:cNvSpPr txBox="1"/>
          <p:nvPr/>
        </p:nvSpPr>
        <p:spPr>
          <a:xfrm>
            <a:off x="2111130" y="1844675"/>
            <a:ext cx="8163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0070C0"/>
                </a:solidFill>
              </a:rPr>
              <a:t>꼼꼼함</a:t>
            </a:r>
            <a:r>
              <a:rPr lang="ko-KR" altLang="en-US" sz="4800" dirty="0"/>
              <a:t>과 </a:t>
            </a:r>
            <a:r>
              <a:rPr lang="ko-KR" altLang="en-US" sz="4800" dirty="0">
                <a:solidFill>
                  <a:srgbClr val="0070C0"/>
                </a:solidFill>
              </a:rPr>
              <a:t>세심함</a:t>
            </a:r>
            <a:r>
              <a:rPr lang="ko-KR" altLang="en-US" sz="4800" dirty="0"/>
              <a:t>으로 </a:t>
            </a:r>
            <a:endParaRPr lang="en-US" altLang="ko-KR" sz="4800" dirty="0"/>
          </a:p>
          <a:p>
            <a:pPr algn="ctr"/>
            <a:r>
              <a:rPr lang="ko-KR" altLang="en-US" sz="4800" dirty="0"/>
              <a:t>좋은 결과를 만드는 개발자</a:t>
            </a:r>
            <a:r>
              <a:rPr lang="en-US" altLang="ko-KR" sz="4800" dirty="0"/>
              <a:t> </a:t>
            </a:r>
          </a:p>
          <a:p>
            <a:pPr algn="ctr"/>
            <a:r>
              <a:rPr lang="ko-KR" altLang="en-US" sz="4800" dirty="0" err="1">
                <a:solidFill>
                  <a:srgbClr val="0070C0"/>
                </a:solidFill>
              </a:rPr>
              <a:t>현호성</a:t>
            </a:r>
            <a:r>
              <a:rPr lang="ko-KR" altLang="en-US" sz="4800" dirty="0"/>
              <a:t> 입니다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23-06A9-9AAB-179C-DC3EEE27E952}"/>
              </a:ext>
            </a:extLst>
          </p:cNvPr>
          <p:cNvSpPr txBox="1"/>
          <p:nvPr/>
        </p:nvSpPr>
        <p:spPr>
          <a:xfrm>
            <a:off x="8039935" y="5250134"/>
            <a:ext cx="42758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CONTACT</a:t>
            </a:r>
          </a:p>
          <a:p>
            <a:endParaRPr lang="en-US" altLang="ko-KR" sz="1600" b="1" dirty="0"/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Tel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  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010-4320-22215</a:t>
            </a: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Email</a:t>
            </a:r>
            <a:r>
              <a:rPr lang="en-US" altLang="ko-KR" sz="1400" dirty="0"/>
              <a:t> :       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hhs04321@naver.com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Address</a:t>
            </a:r>
            <a:r>
              <a:rPr lang="en-US" altLang="ko-KR" sz="1400" dirty="0"/>
              <a:t> :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경기도 의정부시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의정로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46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번길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26-9 </a:t>
            </a:r>
          </a:p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          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동진빌라 다동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301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7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FA4-74BC-0865-86A4-770F1CF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D13FCA-D898-D5A1-B005-AAE3BCA7AF3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664A76-F149-59A8-2E86-FAB3A9E241CF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2A7-2598-7472-F8AE-30BA9F146BA9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Architecture(2/2)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00AD95-4FE0-1A7D-D0E4-12A13FB2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140294"/>
            <a:ext cx="8487374" cy="4408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3F5B53-56E6-9304-4B5C-4528B5CA681E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19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437BD-F610-FCC2-43E8-19FF802C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A2DE33-9BE4-D077-A88F-DB469722D4D4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BD835A-A24B-D114-1BD8-FDC11FEDB028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F508BE-6C3A-8232-BF86-AA5634F01FC0}"/>
              </a:ext>
            </a:extLst>
          </p:cNvPr>
          <p:cNvSpPr txBox="1"/>
          <p:nvPr/>
        </p:nvSpPr>
        <p:spPr>
          <a:xfrm>
            <a:off x="853842" y="140685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정보 수집 및 데이터 </a:t>
            </a:r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E6908-8272-322A-DB63-4898444D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130268"/>
            <a:ext cx="3749365" cy="2804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6C3E3-9049-8C81-A259-B7C625FA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63" y="2130268"/>
            <a:ext cx="5043128" cy="2115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7CE33-9168-8444-7091-F83123D8A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245986"/>
            <a:ext cx="3565585" cy="923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0DAAA-2F9F-3419-2A27-770FBA0CFCC9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59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B6D-D2FD-F25F-89BC-51280007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1D2B0-7F50-B197-FA7C-074B31AB234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B66B38-5C6E-29DB-FA5A-A2CCB4EC48D9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436306-DB40-FBB7-A30E-EF8583E826E5}"/>
              </a:ext>
            </a:extLst>
          </p:cNvPr>
          <p:cNvSpPr txBox="1"/>
          <p:nvPr/>
        </p:nvSpPr>
        <p:spPr>
          <a:xfrm>
            <a:off x="853842" y="140685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 및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03FE3-385E-4A89-5829-31EAD3645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235229"/>
            <a:ext cx="4065529" cy="3052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D7F5A-8898-868E-ADBC-46CD48744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44" y="2237022"/>
            <a:ext cx="4065529" cy="3050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FB8DB-7219-5E8B-F4C4-D83AE41EA91F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64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7F9F-EC6E-ED1F-80F0-E32EECB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A3F27-5C2B-2962-64CB-74B2AA90CA2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5B57A2-4616-E6C5-803F-DA3E4026E657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10B348-ECE2-A0F7-E7EF-EACBA3D4CA9D}"/>
              </a:ext>
            </a:extLst>
          </p:cNvPr>
          <p:cNvSpPr txBox="1"/>
          <p:nvPr/>
        </p:nvSpPr>
        <p:spPr>
          <a:xfrm>
            <a:off x="803275" y="140685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9727-889A-00C0-718F-316C2D263BAA}"/>
              </a:ext>
            </a:extLst>
          </p:cNvPr>
          <p:cNvSpPr txBox="1"/>
          <p:nvPr/>
        </p:nvSpPr>
        <p:spPr>
          <a:xfrm>
            <a:off x="696637" y="4711168"/>
            <a:ext cx="4479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프로젝트의 예측 시스템은 총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9.74%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수익률을 기록하며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신규 투자자들이 손실을 입지 않도록 도왔습니다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시스템의 안전성과 신뢰성이 입증되었습니다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</a:t>
            </a:r>
            <a:r>
              <a:rPr lang="en-US" altLang="ko-KR" sz="1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모델은 더 많은 데이터를 학습할수록 예측 정확도가 향상됩니다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향후에는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년치 데이터를 학습시켜 성능 개선과 예측 정확도를 높이는 것을 목표로 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1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6CF3A-1521-2191-EEFF-C890AB47F103}"/>
              </a:ext>
            </a:extLst>
          </p:cNvPr>
          <p:cNvSpPr txBox="1"/>
          <p:nvPr/>
        </p:nvSpPr>
        <p:spPr>
          <a:xfrm>
            <a:off x="6185902" y="14068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B8301-C5EA-F82F-2499-3C915CC64969}"/>
              </a:ext>
            </a:extLst>
          </p:cNvPr>
          <p:cNvCxnSpPr>
            <a:cxnSpLocks/>
          </p:cNvCxnSpPr>
          <p:nvPr/>
        </p:nvCxnSpPr>
        <p:spPr>
          <a:xfrm>
            <a:off x="625998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F5EAA7-2726-CE59-03B7-4EA57E8D7EBA}"/>
              </a:ext>
            </a:extLst>
          </p:cNvPr>
          <p:cNvSpPr txBox="1"/>
          <p:nvPr/>
        </p:nvSpPr>
        <p:spPr>
          <a:xfrm>
            <a:off x="6259985" y="1906643"/>
            <a:ext cx="44799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endParaRPr lang="en-US" altLang="ko-KR" sz="1400" b="1" dirty="0"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 모델을 통해 알고리즘 학습과 최적화된 학습 환경 설정 방법을 배워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머신러닝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성능 향상에 대한 이해를 높였습니다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 중 자료 부족으로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해외 사이트에서 자료를 번역하여 학습한 후 알고리즘을 이해할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후 가공 과정에서 어려움을 겪었으나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교수님이 제시한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기법을 통해 데이터를 정제하고 모델에 적합한 형태로 변환하여 해결했습니다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팀워크와 협업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프로젝트는 처음 만난 조원들과 협업하면서 역할 분담과 의견 조율의 중요성을 배웠고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주기적인 회의를 통해 원활한 커뮤니케이션과 문제 해결이 프로젝트 성공에 중요한 역할임을 배웠습니다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BC5A4-55E4-58FC-5AF7-C274B5F5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00" y="1913166"/>
            <a:ext cx="2395048" cy="18316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213922-FCCC-5DAD-5713-CFBCB2B9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63" y="3744840"/>
            <a:ext cx="3531122" cy="835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E3210-1120-9C49-9018-7418C5018A0A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028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27A9-EE9B-B822-9BEB-530948EE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FE497-13A3-9C90-28B2-615C6FF356C9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F697F-231F-4F4C-2248-65CAE67C2E7D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50D4-EE89-68B4-EB0B-175CFC538F1F}"/>
              </a:ext>
            </a:extLst>
          </p:cNvPr>
          <p:cNvSpPr txBox="1"/>
          <p:nvPr/>
        </p:nvSpPr>
        <p:spPr>
          <a:xfrm>
            <a:off x="777642" y="1990579"/>
            <a:ext cx="40144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화장품을 구매하거나 직접 화장할 필요 없이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미리 화장된 모습을 보여주는 시스템을 개발한 프로젝트입니다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서버를 구축하고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사용자에게 맞춤형 화장된 모습을 제공하는 서비스를 구현했습니다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23990-F449-CFEB-2DD5-6E76B92E9B31}"/>
              </a:ext>
            </a:extLst>
          </p:cNvPr>
          <p:cNvSpPr txBox="1"/>
          <p:nvPr/>
        </p:nvSpPr>
        <p:spPr>
          <a:xfrm>
            <a:off x="866827" y="33982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5F08D-F19F-5215-31F3-711DC80A5C18}"/>
              </a:ext>
            </a:extLst>
          </p:cNvPr>
          <p:cNvSpPr txBox="1"/>
          <p:nvPr/>
        </p:nvSpPr>
        <p:spPr>
          <a:xfrm>
            <a:off x="866827" y="3913209"/>
            <a:ext cx="31694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한기윤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최준원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r>
              <a: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 웹 개발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기술서 등 문서 작업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2E4271-C67E-8C2D-9413-64176EA72F4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4936B9-A608-3F65-8E51-415E400C908E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7824E3-4E77-4D95-BFF8-9346C17C36C5}"/>
              </a:ext>
            </a:extLst>
          </p:cNvPr>
          <p:cNvCxnSpPr>
            <a:cxnSpLocks/>
          </p:cNvCxnSpPr>
          <p:nvPr/>
        </p:nvCxnSpPr>
        <p:spPr>
          <a:xfrm>
            <a:off x="777642" y="3829606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597514-A44D-ADC0-A697-84D4D051E1FB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6AC499-A9BD-5F8F-39E2-0437DE30D210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7495-606B-AA7D-C096-42BBBF576094}"/>
              </a:ext>
            </a:extLst>
          </p:cNvPr>
          <p:cNvSpPr txBox="1"/>
          <p:nvPr/>
        </p:nvSpPr>
        <p:spPr>
          <a:xfrm>
            <a:off x="6096823" y="3979380"/>
            <a:ext cx="54902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친화적인 웹 서버 환경을 구축하여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원하는 다양한 화장품을 적용한 화장된 모습을 실시간으로 보여주는 시스템을 개발하는 것입니다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대부분의 웹 애플리케이션에서는 사용자가 여러 화장품을 동시에 적용하여 화장된 모습을 실시간으로 확인하는 기능을 제공하지 않습니다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이로 인해 사용자들은 화장품을 하나씩 적용해가며 결과를 비교해야 하는 불편함을 겪고 있습니다</a:t>
            </a:r>
            <a:r>
              <a:rPr lang="en-US" altLang="ko-KR" sz="1400" b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여러 화장품을 동시에 적용하고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사용자의 얼굴에 변화를 반영하는 시스템을 구현합니다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90764-A016-0DF2-E487-200E6C56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71" y="1829940"/>
            <a:ext cx="3048000" cy="21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379-FB8B-F034-000E-75E5A27F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B2D290-E8F2-81A5-B8F2-C2B6E035DCA8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5B4D43-E058-82C4-5AC7-57A49A9C5D82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6149B-A50A-408B-DAB7-317145A5867F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8216-F2DB-9B17-3F24-D4EDE45A3911}"/>
              </a:ext>
            </a:extLst>
          </p:cNvPr>
          <p:cNvSpPr txBox="1"/>
          <p:nvPr/>
        </p:nvSpPr>
        <p:spPr>
          <a:xfrm>
            <a:off x="727074" y="1996391"/>
            <a:ext cx="46098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Python, Java, HTML5, CSS3,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Thymeleaf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프레임워크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boot, Boot Strap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API, </a:t>
            </a: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OpenCV, Scikit-Learn, Pandas, Lombok, Matplotlib,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Keras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Mediapipe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JPA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Database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Version Control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1B86-AD56-2046-DA24-D478F0B209F5}"/>
              </a:ext>
            </a:extLst>
          </p:cNvPr>
          <p:cNvSpPr txBox="1"/>
          <p:nvPr/>
        </p:nvSpPr>
        <p:spPr>
          <a:xfrm>
            <a:off x="803275" y="52566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21EB3A-8AB8-179F-1842-C1E6926F461A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FF52-3C8E-F921-732A-7E8B17E4EB36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19454-EEB3-E7AB-AB88-7DB8C373F9EA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C25B82-EE0C-7F0D-F4AA-F982BD97390E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96911EC-B0DC-4414-DB7E-2A5FB774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2064124"/>
            <a:ext cx="5050798" cy="18136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D02BE-F7B1-3BE8-67DC-B7BC2B95EA9A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39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9A8FF-879C-7A3C-50E1-E7E99200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E399A3-689F-EE8E-B639-673AB541865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3CEC0B-140B-5E20-757C-80EC479F1496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41DFB-572A-5702-8B15-50AF3522CC68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AB43D-97B9-F598-65E7-8E231652C24D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45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C014-5C6F-C659-609C-5C56E42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EBE5E7-C10E-3E41-FC7D-98BE5391F7FB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66287C-3116-A509-28C9-139A687B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2" y="1782209"/>
            <a:ext cx="9780291" cy="4425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91FC-E79F-3561-60BB-83C7A670D5DF}"/>
              </a:ext>
            </a:extLst>
          </p:cNvPr>
          <p:cNvSpPr txBox="1"/>
          <p:nvPr/>
        </p:nvSpPr>
        <p:spPr>
          <a:xfrm>
            <a:off x="803275" y="1257016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ERD </a:t>
            </a:r>
            <a:r>
              <a:rPr lang="ko-KR" altLang="en-US" sz="2400" b="1" dirty="0">
                <a:latin typeface="+mj-lt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E1356-A0B6-9823-E3A6-F2B58CB490D3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92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FDFC-FBA7-3385-0A4A-22BA3063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F571AE-B0D1-DCA0-036D-E61BB379CFBF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223DF-4867-BE4E-DF86-57249E566D3C}"/>
              </a:ext>
            </a:extLst>
          </p:cNvPr>
          <p:cNvSpPr txBox="1"/>
          <p:nvPr/>
        </p:nvSpPr>
        <p:spPr>
          <a:xfrm>
            <a:off x="803275" y="125701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회원가입 및 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42" y="2426336"/>
            <a:ext cx="2514997" cy="29176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64" y="2427355"/>
            <a:ext cx="2689661" cy="29166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777642" y="2426337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4342964" y="2426335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617" y="2426335"/>
            <a:ext cx="2029817" cy="14917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9954" y="2426335"/>
            <a:ext cx="2032413" cy="149179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7657022" y="2426336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959955" y="2426334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EA99D6-8814-DE8A-096E-7FC402A461F9}"/>
              </a:ext>
            </a:extLst>
          </p:cNvPr>
          <p:cNvSpPr txBox="1"/>
          <p:nvPr/>
        </p:nvSpPr>
        <p:spPr>
          <a:xfrm>
            <a:off x="803275" y="1844675"/>
            <a:ext cx="5207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회원가입을 통해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서비스를 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777642" y="5461001"/>
            <a:ext cx="12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로그인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4342964" y="5461001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회원가입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7657022" y="4123268"/>
            <a:ext cx="2666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아이디와 비밀번호 찾기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30DC8-4A30-7A27-BA59-4A41893B5CA2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80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20E3-58EA-EDF7-0457-5D67280C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2AEEAA-2D9A-A131-96EA-86E4BF3615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F32628-BD09-53FC-B200-12EB75CE45CE}"/>
              </a:ext>
            </a:extLst>
          </p:cNvPr>
          <p:cNvSpPr txBox="1"/>
          <p:nvPr/>
        </p:nvSpPr>
        <p:spPr>
          <a:xfrm>
            <a:off x="803275" y="1257016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메이크업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E9BC3-97B2-3C9F-B622-4668FDE2AE5E}"/>
              </a:ext>
            </a:extLst>
          </p:cNvPr>
          <p:cNvSpPr txBox="1"/>
          <p:nvPr/>
        </p:nvSpPr>
        <p:spPr>
          <a:xfrm>
            <a:off x="777642" y="1844675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카메라에 연결된 사용자 얼굴에 화장품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AC418-EFF5-8923-D14A-F7E966BE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5" y="2641600"/>
            <a:ext cx="3277246" cy="2725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71546-5549-50B9-A633-D4DA3B2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2" y="2641600"/>
            <a:ext cx="3893293" cy="272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E512F-B29E-172E-4028-D8EC7CB19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816" y="2641600"/>
            <a:ext cx="3256633" cy="272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DBDA-7265-4605-7904-C2650C32AFC6}"/>
              </a:ext>
            </a:extLst>
          </p:cNvPr>
          <p:cNvSpPr txBox="1"/>
          <p:nvPr/>
        </p:nvSpPr>
        <p:spPr>
          <a:xfrm>
            <a:off x="253355" y="5444067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카메라 연결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784F7-8AFA-74F8-C314-97A101AD5E93}"/>
              </a:ext>
            </a:extLst>
          </p:cNvPr>
          <p:cNvSpPr txBox="1"/>
          <p:nvPr/>
        </p:nvSpPr>
        <p:spPr>
          <a:xfrm>
            <a:off x="4078111" y="5444066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화장하기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499B5-5AE0-EB96-C9C6-285DC075EAB9}"/>
              </a:ext>
            </a:extLst>
          </p:cNvPr>
          <p:cNvSpPr txBox="1"/>
          <p:nvPr/>
        </p:nvSpPr>
        <p:spPr>
          <a:xfrm>
            <a:off x="8528816" y="5444065"/>
            <a:ext cx="2472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저장하기 및 불러오기 기능</a:t>
            </a:r>
            <a:endParaRPr lang="en-US" altLang="ko-KR" sz="1600" b="1" dirty="0">
              <a:solidFill>
                <a:schemeClr val="tx2">
                  <a:lumMod val="75000"/>
                  <a:lumOff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2702F-9890-9CD6-D983-8B2032F0AEF4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7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024FCF4-D5C0-5968-9D16-132380B8DB8D}"/>
              </a:ext>
            </a:extLst>
          </p:cNvPr>
          <p:cNvSpPr/>
          <p:nvPr/>
        </p:nvSpPr>
        <p:spPr>
          <a:xfrm>
            <a:off x="3324229" y="4452683"/>
            <a:ext cx="5854940" cy="23317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2D737-DFA4-925A-6425-7D3BBCA17991}"/>
              </a:ext>
            </a:extLst>
          </p:cNvPr>
          <p:cNvSpPr/>
          <p:nvPr/>
        </p:nvSpPr>
        <p:spPr>
          <a:xfrm>
            <a:off x="5435466" y="4165577"/>
            <a:ext cx="1753259" cy="467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보유 기술 스택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6B98FB-4ACB-D615-B81E-4E02980F49D0}"/>
              </a:ext>
            </a:extLst>
          </p:cNvPr>
          <p:cNvSpPr/>
          <p:nvPr/>
        </p:nvSpPr>
        <p:spPr>
          <a:xfrm>
            <a:off x="803275" y="1882265"/>
            <a:ext cx="2243470" cy="2392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사진구역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2B2BE-31E3-F189-F854-5B804CBF29B3}"/>
              </a:ext>
            </a:extLst>
          </p:cNvPr>
          <p:cNvSpPr txBox="1"/>
          <p:nvPr/>
        </p:nvSpPr>
        <p:spPr>
          <a:xfrm>
            <a:off x="803274" y="1193121"/>
            <a:ext cx="812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꼼꼼함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과 </a:t>
            </a:r>
            <a:r>
              <a:rPr lang="ko-KR" altLang="en-US" dirty="0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세심함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으로 가치를 더하는 개발자 </a:t>
            </a:r>
            <a:r>
              <a:rPr lang="ko-KR" altLang="en-US" dirty="0" err="1">
                <a:solidFill>
                  <a:srgbClr val="0070C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현호성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입니다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83082-24C0-E0C4-4D3D-F26D1C4B9511}"/>
              </a:ext>
            </a:extLst>
          </p:cNvPr>
          <p:cNvSpPr txBox="1"/>
          <p:nvPr/>
        </p:nvSpPr>
        <p:spPr>
          <a:xfrm>
            <a:off x="723982" y="227285"/>
            <a:ext cx="3045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Portfolio</a:t>
            </a:r>
            <a:endParaRPr lang="ko-KR" altLang="en-US" sz="48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51F6BE-8186-5E46-EDAA-8CB53180BE2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E83D6D-084D-38FC-9F9F-D774A481FC67}"/>
              </a:ext>
            </a:extLst>
          </p:cNvPr>
          <p:cNvCxnSpPr>
            <a:cxnSpLocks/>
          </p:cNvCxnSpPr>
          <p:nvPr/>
        </p:nvCxnSpPr>
        <p:spPr>
          <a:xfrm>
            <a:off x="9457722" y="1869354"/>
            <a:ext cx="0" cy="4508525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그림 1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9DE90E55-CBC9-98FC-997B-FEB4604C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852919" y="4707975"/>
            <a:ext cx="447310" cy="44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D7CBAA-3B8F-7B64-5FB8-A4CB2AFF777F}"/>
              </a:ext>
            </a:extLst>
          </p:cNvPr>
          <p:cNvSpPr txBox="1"/>
          <p:nvPr/>
        </p:nvSpPr>
        <p:spPr>
          <a:xfrm>
            <a:off x="1402544" y="47952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4"/>
              </a:rPr>
              <a:t>깃허브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6" name="그림 15" descr="원, 클립아트이(가) 표시된 사진&#10;&#10;자동 생성된 설명">
            <a:extLst>
              <a:ext uri="{FF2B5EF4-FFF2-40B4-BE49-F238E27FC236}">
                <a16:creationId xmlns:a16="http://schemas.microsoft.com/office/drawing/2014/main" id="{0DF7A8C7-30AD-AB73-ADB5-91924A21C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810" r="20860" b="-810"/>
          <a:stretch/>
        </p:blipFill>
        <p:spPr>
          <a:xfrm>
            <a:off x="852919" y="5321251"/>
            <a:ext cx="461675" cy="448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9F079E-5DE1-C613-134C-9DCEA3063A3C}"/>
              </a:ext>
            </a:extLst>
          </p:cNvPr>
          <p:cNvSpPr txBox="1"/>
          <p:nvPr/>
        </p:nvSpPr>
        <p:spPr>
          <a:xfrm flipH="1">
            <a:off x="1381914" y="5400146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6"/>
              </a:rPr>
              <a:t>티스토리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9" name="그림 18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2D861337-39D2-A89D-D23A-7E94704BC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852919" y="5929264"/>
            <a:ext cx="447308" cy="448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1561A-57AF-68F7-1DAB-0C5BFA7170C3}"/>
              </a:ext>
            </a:extLst>
          </p:cNvPr>
          <p:cNvSpPr txBox="1"/>
          <p:nvPr/>
        </p:nvSpPr>
        <p:spPr>
          <a:xfrm>
            <a:off x="1402544" y="6008547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8"/>
              </a:rPr>
              <a:t>Discord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EC4EF-3E19-A354-6F84-91CBE7559DB1}"/>
              </a:ext>
            </a:extLst>
          </p:cNvPr>
          <p:cNvCxnSpPr>
            <a:cxnSpLocks/>
          </p:cNvCxnSpPr>
          <p:nvPr/>
        </p:nvCxnSpPr>
        <p:spPr>
          <a:xfrm>
            <a:off x="9503443" y="2892669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7CE86B-8BBF-8F77-4D52-AF6051704057}"/>
              </a:ext>
            </a:extLst>
          </p:cNvPr>
          <p:cNvSpPr txBox="1"/>
          <p:nvPr/>
        </p:nvSpPr>
        <p:spPr>
          <a:xfrm>
            <a:off x="9503443" y="1844675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GRADUATION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307D-5F26-58B9-D585-DDBE1A6A46DA}"/>
              </a:ext>
            </a:extLst>
          </p:cNvPr>
          <p:cNvSpPr txBox="1"/>
          <p:nvPr/>
        </p:nvSpPr>
        <p:spPr>
          <a:xfrm>
            <a:off x="9503443" y="2183229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발곡고등학교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졸업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2018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입학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대진대학교 컴퓨터공학과 졸업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DCBF8-D99A-B98F-A873-B9E4801E9081}"/>
              </a:ext>
            </a:extLst>
          </p:cNvPr>
          <p:cNvSpPr txBox="1"/>
          <p:nvPr/>
        </p:nvSpPr>
        <p:spPr>
          <a:xfrm>
            <a:off x="9509242" y="2944620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AWARDS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CA83-7BD4-B476-F1C4-5889A8E3ADA0}"/>
              </a:ext>
            </a:extLst>
          </p:cNvPr>
          <p:cNvSpPr txBox="1"/>
          <p:nvPr/>
        </p:nvSpPr>
        <p:spPr>
          <a:xfrm>
            <a:off x="9517546" y="3283174"/>
            <a:ext cx="261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</a:t>
            </a:r>
            <a:r>
              <a:rPr lang="en-US" altLang="ko-KR" sz="1200" b="1" dirty="0"/>
              <a:t>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벤처아카데미스타트업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우수상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95AC88-1B54-FBBC-B9CB-97B89C55E20D}"/>
              </a:ext>
            </a:extLst>
          </p:cNvPr>
          <p:cNvCxnSpPr>
            <a:cxnSpLocks/>
          </p:cNvCxnSpPr>
          <p:nvPr/>
        </p:nvCxnSpPr>
        <p:spPr>
          <a:xfrm>
            <a:off x="9491655" y="367367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E6C5E2-BD27-9EF5-BC7A-897E6372C449}"/>
              </a:ext>
            </a:extLst>
          </p:cNvPr>
          <p:cNvSpPr txBox="1"/>
          <p:nvPr/>
        </p:nvSpPr>
        <p:spPr>
          <a:xfrm>
            <a:off x="9491655" y="372945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PROJECT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604F-584F-1A99-3FE6-1E18951C98F6}"/>
              </a:ext>
            </a:extLst>
          </p:cNvPr>
          <p:cNvSpPr txBox="1"/>
          <p:nvPr/>
        </p:nvSpPr>
        <p:spPr>
          <a:xfrm>
            <a:off x="9503443" y="4064182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2021 </a:t>
            </a:r>
            <a:r>
              <a:rPr lang="ko-KR" altLang="en-US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겜구판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2022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RPCar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2023 </a:t>
            </a:r>
            <a:r>
              <a:rPr lang="en-US" altLang="ko-KR" sz="12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RLStock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</a:t>
            </a:r>
            <a:endParaRPr lang="ko-KR" altLang="en-US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B0AEC-1885-72D2-AC07-8B64450EAC72}"/>
              </a:ext>
            </a:extLst>
          </p:cNvPr>
          <p:cNvSpPr txBox="1"/>
          <p:nvPr/>
        </p:nvSpPr>
        <p:spPr>
          <a:xfrm>
            <a:off x="3802795" y="4616450"/>
            <a:ext cx="54361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Front-End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CSS3,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(ES6)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Back-End</a:t>
            </a:r>
            <a:r>
              <a:rPr lang="en-US" altLang="ko-KR" sz="1200" b="1" dirty="0"/>
              <a:t>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Java, Spring, PHP, JPA, </a:t>
            </a:r>
            <a:r>
              <a:rPr lang="en-US" altLang="ko-KR" sz="12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RESTfull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API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</a:t>
            </a:r>
            <a:r>
              <a:rPr lang="ko-KR" altLang="en-US" sz="1200" b="1" dirty="0"/>
              <a:t>       </a:t>
            </a:r>
            <a:r>
              <a:rPr lang="en-US" altLang="ko-KR" sz="1200" b="1" dirty="0"/>
              <a:t>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MySQL, MariaDB</a:t>
            </a:r>
          </a:p>
          <a:p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OS</a:t>
            </a:r>
            <a:r>
              <a:rPr lang="en-US" altLang="ko-KR" sz="1200" b="1" dirty="0"/>
              <a:t>                          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Linux(CentOS)</a:t>
            </a:r>
          </a:p>
          <a:p>
            <a:endParaRPr lang="ko-KR" altLang="en-US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i="0" dirty="0">
                <a:solidFill>
                  <a:srgbClr val="21252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Embedded System    </a:t>
            </a:r>
            <a:r>
              <a:rPr lang="en-US" altLang="ko-KR" sz="1200" i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Raspberry Pi, Arduino</a:t>
            </a:r>
          </a:p>
          <a:p>
            <a:endParaRPr lang="en-US" altLang="ko-KR" sz="1200" b="1" i="0" dirty="0">
              <a:solidFill>
                <a:srgbClr val="212529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ETC</a:t>
            </a:r>
            <a:r>
              <a:rPr lang="en-US" altLang="ko-KR" sz="1200" b="1" dirty="0"/>
              <a:t>                    </a:t>
            </a:r>
            <a:endParaRPr lang="ko-KR" altLang="en-US" sz="1200" b="1" dirty="0"/>
          </a:p>
        </p:txBody>
      </p:sp>
      <p:pic>
        <p:nvPicPr>
          <p:cNvPr id="63" name="그림 62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5654F7A2-8FAC-D7C8-8449-C681E843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6" r="23941"/>
          <a:stretch/>
        </p:blipFill>
        <p:spPr>
          <a:xfrm>
            <a:off x="5190894" y="6392188"/>
            <a:ext cx="307258" cy="307888"/>
          </a:xfrm>
          <a:prstGeom prst="rect">
            <a:avLst/>
          </a:prstGeom>
        </p:spPr>
      </p:pic>
      <p:pic>
        <p:nvPicPr>
          <p:cNvPr id="65" name="그림 64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C707EC41-0C66-6E8E-F57F-09EB8CF595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030" r="23225" b="12779"/>
          <a:stretch/>
        </p:blipFill>
        <p:spPr>
          <a:xfrm>
            <a:off x="5566419" y="6392189"/>
            <a:ext cx="307258" cy="308156"/>
          </a:xfrm>
          <a:prstGeom prst="rect">
            <a:avLst/>
          </a:prstGeom>
        </p:spPr>
      </p:pic>
      <p:pic>
        <p:nvPicPr>
          <p:cNvPr id="67" name="그림 66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B4D94329-CC00-6165-D448-4D363552B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2844" r="6297" b="4480"/>
          <a:stretch/>
        </p:blipFill>
        <p:spPr>
          <a:xfrm>
            <a:off x="5941944" y="6386251"/>
            <a:ext cx="289777" cy="307889"/>
          </a:xfrm>
          <a:prstGeom prst="rect">
            <a:avLst/>
          </a:prstGeom>
        </p:spPr>
      </p:pic>
      <p:pic>
        <p:nvPicPr>
          <p:cNvPr id="56" name="그림 55" descr="그래픽, 로고, 상징, 디자인이(가) 표시된 사진&#10;&#10;자동 생성된 설명">
            <a:extLst>
              <a:ext uri="{FF2B5EF4-FFF2-40B4-BE49-F238E27FC236}">
                <a16:creationId xmlns:a16="http://schemas.microsoft.com/office/drawing/2014/main" id="{D1D1B7E4-5680-5E60-3CB7-4B5481600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8403" r="29823" b="20154"/>
          <a:stretch/>
        </p:blipFill>
        <p:spPr>
          <a:xfrm>
            <a:off x="6690694" y="6383973"/>
            <a:ext cx="307258" cy="324556"/>
          </a:xfrm>
          <a:prstGeom prst="rect">
            <a:avLst/>
          </a:prstGeom>
        </p:spPr>
      </p:pic>
      <p:pic>
        <p:nvPicPr>
          <p:cNvPr id="58" name="그림 57" descr="일렉트릭 블루, 상징, 직사각형, 블루이(가) 표시된 사진&#10;&#10;자동 생성된 설명">
            <a:extLst>
              <a:ext uri="{FF2B5EF4-FFF2-40B4-BE49-F238E27FC236}">
                <a16:creationId xmlns:a16="http://schemas.microsoft.com/office/drawing/2014/main" id="{8F2A22C8-429A-CBF5-7871-1FF0495C13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50" y="6396094"/>
            <a:ext cx="304031" cy="304031"/>
          </a:xfrm>
          <a:prstGeom prst="rect">
            <a:avLst/>
          </a:prstGeom>
        </p:spPr>
      </p:pic>
      <p:pic>
        <p:nvPicPr>
          <p:cNvPr id="60" name="그림 59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20CC68AC-0D76-B745-A597-A52E462AA3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97" y="6383973"/>
            <a:ext cx="304031" cy="304031"/>
          </a:xfrm>
          <a:prstGeom prst="rect">
            <a:avLst/>
          </a:prstGeom>
        </p:spPr>
      </p:pic>
      <p:pic>
        <p:nvPicPr>
          <p:cNvPr id="62" name="그림 6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677589CA-9300-9654-F6FA-C81A6557A7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6" t="22679" r="34200" b="21673"/>
          <a:stretch/>
        </p:blipFill>
        <p:spPr>
          <a:xfrm>
            <a:off x="7846839" y="6393429"/>
            <a:ext cx="331448" cy="301234"/>
          </a:xfrm>
          <a:prstGeom prst="rect">
            <a:avLst/>
          </a:prstGeom>
        </p:spPr>
      </p:pic>
      <p:pic>
        <p:nvPicPr>
          <p:cNvPr id="43" name="그림 42" descr="클립아트, 아동 미술, 상징, 그래픽이(가) 표시된 사진&#10;&#10;자동 생성된 설명">
            <a:extLst>
              <a:ext uri="{FF2B5EF4-FFF2-40B4-BE49-F238E27FC236}">
                <a16:creationId xmlns:a16="http://schemas.microsoft.com/office/drawing/2014/main" id="{3700BD07-3F99-41A2-FDC6-C067E164CA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3072" r="3480" b="3646"/>
          <a:stretch/>
        </p:blipFill>
        <p:spPr>
          <a:xfrm>
            <a:off x="6306267" y="6386251"/>
            <a:ext cx="307894" cy="30841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FA4B46-07CA-637A-7881-07DAF9761D4D}"/>
              </a:ext>
            </a:extLst>
          </p:cNvPr>
          <p:cNvCxnSpPr>
            <a:cxnSpLocks/>
          </p:cNvCxnSpPr>
          <p:nvPr/>
        </p:nvCxnSpPr>
        <p:spPr>
          <a:xfrm>
            <a:off x="9517546" y="5031948"/>
            <a:ext cx="25859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89FAF-E4F8-E756-CDDB-F17BE3B801D7}"/>
              </a:ext>
            </a:extLst>
          </p:cNvPr>
          <p:cNvSpPr txBox="1"/>
          <p:nvPr/>
        </p:nvSpPr>
        <p:spPr>
          <a:xfrm>
            <a:off x="9505033" y="5073047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CERTIFICATION</a:t>
            </a:r>
            <a:endParaRPr lang="ko-KR" altLang="en-US" sz="1600" b="1" dirty="0">
              <a:solidFill>
                <a:srgbClr val="00B05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0DF7C-D11D-68F9-83A5-6BE81A93D698}"/>
              </a:ext>
            </a:extLst>
          </p:cNvPr>
          <p:cNvSpPr txBox="1"/>
          <p:nvPr/>
        </p:nvSpPr>
        <p:spPr>
          <a:xfrm>
            <a:off x="9517546" y="5353979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2024.06</a:t>
            </a:r>
            <a:r>
              <a:rPr lang="en-US" altLang="ko-KR" sz="1200" b="1" dirty="0"/>
              <a:t>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정보처리기사</a:t>
            </a:r>
            <a:endParaRPr lang="en-US" altLang="ko-KR" sz="1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2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2024.09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SQL </a:t>
            </a:r>
            <a:r>
              <a:rPr lang="ko-KR" altLang="en-US" sz="1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9A89A-4C80-68D3-75FB-15F5B9504DDF}"/>
              </a:ext>
            </a:extLst>
          </p:cNvPr>
          <p:cNvSpPr txBox="1"/>
          <p:nvPr/>
        </p:nvSpPr>
        <p:spPr>
          <a:xfrm>
            <a:off x="3463506" y="1713513"/>
            <a:ext cx="585493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항상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새로운 기술 스택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배우기 위해 노력하며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변화하는 기술 환경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적응하기 위해 노력하고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b="1" dirty="0">
              <a:solidFill>
                <a:srgbClr val="00B0F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언제나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 개발 환경에 깊은 관심을 가지고 있으며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활용한 프로젝트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개발과 학습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지속적으로 이어가고 있습니다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코드를 작성할 때는 다른 개발자들이 읽기 쉽고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이해하기 편하도록 구조적이고 깔끔한 코드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작성하는 데 집중합니다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협업을 통해 더 나은 결과를 도출하는 개발자가 되기 위해 끊임없이 </a:t>
            </a:r>
            <a:r>
              <a:rPr lang="ko-KR" altLang="en-US" sz="1300" dirty="0">
                <a:solidFill>
                  <a:srgbClr val="00B0F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소통과 팀워크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가치를 실천하고 있습니다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6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D5DE-AE62-F7C6-67B9-1D663E31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A20B3B-4200-0100-C060-7D1CEF5D402A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4EE597-F1CE-EF8C-190B-D76E8EF3CAF0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4373287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2CC200-2431-93A4-3E8F-E3CF84E22E13}"/>
              </a:ext>
            </a:extLst>
          </p:cNvPr>
          <p:cNvSpPr txBox="1"/>
          <p:nvPr/>
        </p:nvSpPr>
        <p:spPr>
          <a:xfrm>
            <a:off x="803275" y="140685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 및 성과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AA74C-FFA5-D123-6404-1446B1407CAE}"/>
              </a:ext>
            </a:extLst>
          </p:cNvPr>
          <p:cNvSpPr txBox="1"/>
          <p:nvPr/>
        </p:nvSpPr>
        <p:spPr>
          <a:xfrm>
            <a:off x="803275" y="3823459"/>
            <a:ext cx="45451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결과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다양한 화장품을 적용한 모습을 실시간으로 확인할 수 있는 시스템을 구현하여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목표대로 여러 화장품이 적용된 사용자의 얼굴을 출력하는 웹 페이지를 성공적으로 완성했습니다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개선 사항 </a:t>
            </a:r>
            <a:r>
              <a:rPr lang="en-US" altLang="ko-KR" sz="1400" b="1" dirty="0">
                <a:effectLst/>
              </a:rPr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사용하여 영상 처리를 수행하는 과정에서 속도 저하 문제가 발생하고 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해결하기 위해 향후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C++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코드 변경을 고려하여 성능을 개선할 계획입니다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AWS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같은 클라우드 서비스를 활용하여 사용자가 어디서든 서비스에 접근할 수 있도록 배포할 예정입니다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7003A-EFF3-1476-8D08-F01D2FB09762}"/>
              </a:ext>
            </a:extLst>
          </p:cNvPr>
          <p:cNvSpPr txBox="1"/>
          <p:nvPr/>
        </p:nvSpPr>
        <p:spPr>
          <a:xfrm>
            <a:off x="6462996" y="140685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 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805DCB-D559-8354-E0E0-4C9662EA2962}"/>
              </a:ext>
            </a:extLst>
          </p:cNvPr>
          <p:cNvCxnSpPr>
            <a:cxnSpLocks/>
          </p:cNvCxnSpPr>
          <p:nvPr/>
        </p:nvCxnSpPr>
        <p:spPr>
          <a:xfrm>
            <a:off x="6537079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1E0753B-A406-2564-1C1F-A2E610EE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5" y="2059939"/>
            <a:ext cx="2282207" cy="1705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053D22-890B-DED1-1CDC-5F3CB5472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" y="2065870"/>
            <a:ext cx="2256351" cy="1705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AEF1A-9319-D787-419C-0E24A0F4AA12}"/>
              </a:ext>
            </a:extLst>
          </p:cNvPr>
          <p:cNvSpPr txBox="1"/>
          <p:nvPr/>
        </p:nvSpPr>
        <p:spPr>
          <a:xfrm>
            <a:off x="6537079" y="2031336"/>
            <a:ext cx="447992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기술적인 </a:t>
            </a:r>
            <a:r>
              <a:rPr lang="ko-KR" altLang="en-US" sz="14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배운점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Boot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FastAPI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웹 서버를 구축하는 과정에서 웹 애플리케이션의 서버 사이드 개발에 대한 이해를 깊게 할 수 있었습니다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특히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간 데이터 연동 및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API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설계에 대한 중요한 경험을 얻었습니다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해결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ㅇ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협업 및 팀워크 </a:t>
            </a:r>
            <a:endParaRPr lang="en-US" altLang="ko-KR" sz="1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이번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Makeup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프로젝트에서는 이전 프로젝트와 달리 역할 분담을 통해 각자 분야에 집중하고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주기적인 회의를 통해 의견을 조율하며 원활한 협업을 이루었습니다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역할 분담과 팀워크가 프로젝트 성공에 중요한 역할을 한다는 것을 실감했습니다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706DC-E31A-3724-CAC4-832AEBE4480E}"/>
              </a:ext>
            </a:extLst>
          </p:cNvPr>
          <p:cNvSpPr txBox="1"/>
          <p:nvPr/>
        </p:nvSpPr>
        <p:spPr>
          <a:xfrm>
            <a:off x="803275" y="380821"/>
            <a:ext cx="378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Makeup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588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EEEF9-C13A-E7D9-9F53-7F677048F1B5}"/>
              </a:ext>
            </a:extLst>
          </p:cNvPr>
          <p:cNvSpPr txBox="1"/>
          <p:nvPr/>
        </p:nvSpPr>
        <p:spPr>
          <a:xfrm>
            <a:off x="5041865" y="30596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End of Portfolio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7030-7C0B-720D-1345-80B98F381149}"/>
              </a:ext>
            </a:extLst>
          </p:cNvPr>
          <p:cNvSpPr txBox="1"/>
          <p:nvPr/>
        </p:nvSpPr>
        <p:spPr>
          <a:xfrm>
            <a:off x="4729309" y="3484259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읽어 주셔서 감사합니다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51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30682-8360-1BCF-C0D9-5B1E33D9A636}"/>
              </a:ext>
            </a:extLst>
          </p:cNvPr>
          <p:cNvSpPr txBox="1"/>
          <p:nvPr/>
        </p:nvSpPr>
        <p:spPr>
          <a:xfrm>
            <a:off x="731182" y="316119"/>
            <a:ext cx="292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프로젝트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DBA65D8-B4DC-17CA-D8A9-685F1FE40EFE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F64E41-60C2-32BF-2F17-CE9E62950F52}"/>
              </a:ext>
            </a:extLst>
          </p:cNvPr>
          <p:cNvCxnSpPr>
            <a:cxnSpLocks/>
          </p:cNvCxnSpPr>
          <p:nvPr/>
        </p:nvCxnSpPr>
        <p:spPr>
          <a:xfrm>
            <a:off x="343430" y="1844675"/>
            <a:ext cx="11362267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30AA324-A138-AB1B-E13C-E92CE470FF80}"/>
              </a:ext>
            </a:extLst>
          </p:cNvPr>
          <p:cNvSpPr/>
          <p:nvPr/>
        </p:nvSpPr>
        <p:spPr>
          <a:xfrm>
            <a:off x="1466692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B7212B4-18A9-104F-0B0E-B3D32B5E6744}"/>
              </a:ext>
            </a:extLst>
          </p:cNvPr>
          <p:cNvSpPr/>
          <p:nvPr/>
        </p:nvSpPr>
        <p:spPr>
          <a:xfrm>
            <a:off x="4589377" y="180752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3FC3B-0B6A-DB22-CA8C-751F5435C0AE}"/>
              </a:ext>
            </a:extLst>
          </p:cNvPr>
          <p:cNvSpPr/>
          <p:nvPr/>
        </p:nvSpPr>
        <p:spPr>
          <a:xfrm>
            <a:off x="7602657" y="1813147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DF70BB-FFFF-4609-4E54-735436BFB387}"/>
              </a:ext>
            </a:extLst>
          </p:cNvPr>
          <p:cNvSpPr/>
          <p:nvPr/>
        </p:nvSpPr>
        <p:spPr>
          <a:xfrm>
            <a:off x="10566234" y="1797763"/>
            <a:ext cx="79248" cy="742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9FC42-B74B-BCEE-F607-5E53A29B1441}"/>
              </a:ext>
            </a:extLst>
          </p:cNvPr>
          <p:cNvSpPr txBox="1"/>
          <p:nvPr/>
        </p:nvSpPr>
        <p:spPr>
          <a:xfrm>
            <a:off x="926745" y="2078516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개인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6BDB2-3B07-FD4C-558F-80285E62A19C}"/>
              </a:ext>
            </a:extLst>
          </p:cNvPr>
          <p:cNvSpPr txBox="1"/>
          <p:nvPr/>
        </p:nvSpPr>
        <p:spPr>
          <a:xfrm>
            <a:off x="320669" y="4962965"/>
            <a:ext cx="2669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HTML5, CSS, JavaScript, PHP, MySQL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사용해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거래 웹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 관리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 기록 저장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등 다양한 기능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A91E-3DAB-8B3E-057C-BDF48D956FCB}"/>
              </a:ext>
            </a:extLst>
          </p:cNvPr>
          <p:cNvSpPr txBox="1"/>
          <p:nvPr/>
        </p:nvSpPr>
        <p:spPr>
          <a:xfrm>
            <a:off x="564898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프론트엔드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ko-KR" altLang="en-US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99830-59AA-7037-5B45-8B9BBB446DDD}"/>
              </a:ext>
            </a:extLst>
          </p:cNvPr>
          <p:cNvSpPr txBox="1"/>
          <p:nvPr/>
        </p:nvSpPr>
        <p:spPr>
          <a:xfrm>
            <a:off x="4276379" y="3690666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RPCar</a:t>
            </a:r>
            <a:endParaRPr lang="en-US" altLang="ko-KR" b="1" i="0" dirty="0">
              <a:solidFill>
                <a:srgbClr val="010409"/>
              </a:solidFill>
              <a:effectLst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6F25-C199-C33B-35BE-5FDD24C2736E}"/>
              </a:ext>
            </a:extLst>
          </p:cNvPr>
          <p:cNvSpPr txBox="1"/>
          <p:nvPr/>
        </p:nvSpPr>
        <p:spPr>
          <a:xfrm>
            <a:off x="1098827" y="36445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겜구판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C3F0-A3AB-6B75-448B-929DF7658466}"/>
              </a:ext>
            </a:extLst>
          </p:cNvPr>
          <p:cNvSpPr txBox="1"/>
          <p:nvPr/>
        </p:nvSpPr>
        <p:spPr>
          <a:xfrm>
            <a:off x="3958181" y="4207375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임베디드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EB9A-F177-AD2F-E64F-0AFFEFE07D6C}"/>
              </a:ext>
            </a:extLst>
          </p:cNvPr>
          <p:cNvSpPr txBox="1"/>
          <p:nvPr/>
        </p:nvSpPr>
        <p:spPr>
          <a:xfrm>
            <a:off x="3709359" y="4963811"/>
            <a:ext cx="2091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초음파 센서를 활용한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 장애물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탐지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및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회피 </a:t>
            </a:r>
            <a:endParaRPr lang="en-US" altLang="ko-KR" sz="1400" dirty="0">
              <a:solidFill>
                <a:srgbClr val="0070C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19B3-67C5-D6E2-0118-4EB174EEA4DC}"/>
              </a:ext>
            </a:extLst>
          </p:cNvPr>
          <p:cNvSpPr txBox="1"/>
          <p:nvPr/>
        </p:nvSpPr>
        <p:spPr>
          <a:xfrm>
            <a:off x="4152148" y="2063585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B91FA-11F2-6EC1-BD94-561D54B66122}"/>
              </a:ext>
            </a:extLst>
          </p:cNvPr>
          <p:cNvSpPr txBox="1"/>
          <p:nvPr/>
        </p:nvSpPr>
        <p:spPr>
          <a:xfrm>
            <a:off x="7110285" y="369410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48A7-CFE7-A605-9F72-856C3E0A199A}"/>
              </a:ext>
            </a:extLst>
          </p:cNvPr>
          <p:cNvSpPr txBox="1"/>
          <p:nvPr/>
        </p:nvSpPr>
        <p:spPr>
          <a:xfrm>
            <a:off x="7234064" y="421428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인공지능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B9438-B182-024A-BC9C-FD8B3ECAC272}"/>
              </a:ext>
            </a:extLst>
          </p:cNvPr>
          <p:cNvSpPr txBox="1"/>
          <p:nvPr/>
        </p:nvSpPr>
        <p:spPr>
          <a:xfrm>
            <a:off x="6738916" y="4955191"/>
            <a:ext cx="2091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강화학습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주식의 매수 및 매도 결정을 돕는 모델을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7E1DB-D239-C41B-B5D9-3F1029B0EB67}"/>
              </a:ext>
            </a:extLst>
          </p:cNvPr>
          <p:cNvSpPr txBox="1"/>
          <p:nvPr/>
        </p:nvSpPr>
        <p:spPr>
          <a:xfrm>
            <a:off x="7095886" y="2057567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6E1E8-27AB-D1E0-E26A-6FC0474D101E}"/>
              </a:ext>
            </a:extLst>
          </p:cNvPr>
          <p:cNvSpPr txBox="1"/>
          <p:nvPr/>
        </p:nvSpPr>
        <p:spPr>
          <a:xfrm>
            <a:off x="9695974" y="368903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Smart </a:t>
            </a:r>
            <a:r>
              <a:rPr lang="en-US" altLang="ko-KR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MakeUp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4EDF-F79D-546A-AA45-A24376A34531}"/>
              </a:ext>
            </a:extLst>
          </p:cNvPr>
          <p:cNvSpPr txBox="1"/>
          <p:nvPr/>
        </p:nvSpPr>
        <p:spPr>
          <a:xfrm>
            <a:off x="9701622" y="4214284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프론트앤드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</a:t>
            </a:r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1600" b="1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백엔드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13C2-F48F-6665-B2B6-3022CC98B700}"/>
              </a:ext>
            </a:extLst>
          </p:cNvPr>
          <p:cNvSpPr txBox="1"/>
          <p:nvPr/>
        </p:nvSpPr>
        <p:spPr>
          <a:xfrm>
            <a:off x="9695973" y="4955191"/>
            <a:ext cx="224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얼굴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카메라로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인식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화장 효과를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적용하여 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보여주는 </a:t>
            </a:r>
            <a:r>
              <a:rPr lang="ko-KR" altLang="en-US" sz="140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서버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구현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8998B-AD64-E3DB-2E67-0336407D5FEE}"/>
              </a:ext>
            </a:extLst>
          </p:cNvPr>
          <p:cNvSpPr txBox="1"/>
          <p:nvPr/>
        </p:nvSpPr>
        <p:spPr>
          <a:xfrm>
            <a:off x="10059477" y="2079819"/>
            <a:ext cx="1205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프로젝트</a:t>
            </a:r>
            <a:endParaRPr lang="en-US" altLang="ko-KR" sz="16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7" name="그림 26" descr="클립아트, 그림, 스케치, 창의성이(가) 표시된 사진&#10;&#10;자동 생성된 설명">
            <a:extLst>
              <a:ext uri="{FF2B5EF4-FFF2-40B4-BE49-F238E27FC236}">
                <a16:creationId xmlns:a16="http://schemas.microsoft.com/office/drawing/2014/main" id="{C1F2185A-867D-B6AD-5270-E806BCD1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853" y="2556301"/>
            <a:ext cx="732367" cy="9227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8F7CE69-B512-AC21-4C23-20453A5C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6" t="8884" r="7379" b="5357"/>
          <a:stretch/>
        </p:blipFill>
        <p:spPr>
          <a:xfrm>
            <a:off x="7234064" y="2555124"/>
            <a:ext cx="929422" cy="9251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B2558A5-8C65-39FF-F21F-490087BC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55" y="2534644"/>
            <a:ext cx="1157706" cy="9413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A9A8A5-8B84-B863-5A73-0BE71742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0" y="2722756"/>
            <a:ext cx="2447012" cy="753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C696C-352D-38BF-1BFA-123E2200C71E}"/>
              </a:ext>
            </a:extLst>
          </p:cNvPr>
          <p:cNvSpPr txBox="1"/>
          <p:nvPr/>
        </p:nvSpPr>
        <p:spPr>
          <a:xfrm>
            <a:off x="482507" y="1448442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2021.05~2021.06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0E2EA-6C4E-DD61-7F98-991E1788A1EA}"/>
              </a:ext>
            </a:extLst>
          </p:cNvPr>
          <p:cNvSpPr txBox="1"/>
          <p:nvPr/>
        </p:nvSpPr>
        <p:spPr>
          <a:xfrm>
            <a:off x="3620496" y="1448442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2022.10~2022.12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FD6F7-EE82-D84A-8539-67F477689C27}"/>
              </a:ext>
            </a:extLst>
          </p:cNvPr>
          <p:cNvSpPr txBox="1"/>
          <p:nvPr/>
        </p:nvSpPr>
        <p:spPr>
          <a:xfrm>
            <a:off x="6589750" y="1448442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83D10-8E7A-6B52-62C6-F8B490CC393F}"/>
              </a:ext>
            </a:extLst>
          </p:cNvPr>
          <p:cNvSpPr txBox="1"/>
          <p:nvPr/>
        </p:nvSpPr>
        <p:spPr>
          <a:xfrm>
            <a:off x="9552525" y="1436660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2024.09~2024.12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2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A794E-3382-AF05-35A6-8ECAEC6621FE}"/>
              </a:ext>
            </a:extLst>
          </p:cNvPr>
          <p:cNvSpPr txBox="1"/>
          <p:nvPr/>
        </p:nvSpPr>
        <p:spPr>
          <a:xfrm>
            <a:off x="814882" y="1169395"/>
            <a:ext cx="306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현호성의 비전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8558D2-7760-8172-A3B2-4019DC9AAE9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105788-81E2-6582-33D9-6B3F4393C4DD}"/>
              </a:ext>
            </a:extLst>
          </p:cNvPr>
          <p:cNvSpPr txBox="1"/>
          <p:nvPr/>
        </p:nvSpPr>
        <p:spPr>
          <a:xfrm>
            <a:off x="731182" y="31611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단계적 성장 방식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F3A8C-8E26-F7B5-889B-09DFA0A8E142}"/>
              </a:ext>
            </a:extLst>
          </p:cNvPr>
          <p:cNvSpPr txBox="1"/>
          <p:nvPr/>
        </p:nvSpPr>
        <p:spPr>
          <a:xfrm>
            <a:off x="958086" y="5039561"/>
            <a:ext cx="1144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DD44B-2E29-66E6-30DA-2D2B3FD795D1}"/>
              </a:ext>
            </a:extLst>
          </p:cNvPr>
          <p:cNvSpPr txBox="1"/>
          <p:nvPr/>
        </p:nvSpPr>
        <p:spPr>
          <a:xfrm>
            <a:off x="3973116" y="3974234"/>
            <a:ext cx="120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학습기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18552-2968-31FC-C0C9-641E4CB5848F}"/>
              </a:ext>
            </a:extLst>
          </p:cNvPr>
          <p:cNvSpPr txBox="1"/>
          <p:nvPr/>
        </p:nvSpPr>
        <p:spPr>
          <a:xfrm>
            <a:off x="7013390" y="2842681"/>
            <a:ext cx="123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도약기</a:t>
            </a:r>
            <a:endParaRPr lang="ko-KR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91BFA3-3DB7-19CF-F4DB-AA701C61AECC}"/>
              </a:ext>
            </a:extLst>
          </p:cNvPr>
          <p:cNvSpPr txBox="1"/>
          <p:nvPr/>
        </p:nvSpPr>
        <p:spPr>
          <a:xfrm>
            <a:off x="9824799" y="1823961"/>
            <a:ext cx="157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비전</a:t>
            </a:r>
            <a:r>
              <a:rPr lang="en-US" altLang="ko-KR" sz="2400" dirty="0"/>
              <a:t>/</a:t>
            </a:r>
            <a:r>
              <a:rPr lang="ko-KR" altLang="en-US" sz="2400" dirty="0"/>
              <a:t>목표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64D8CA3-59AE-7E24-1CF4-530FCC44C6B1}"/>
              </a:ext>
            </a:extLst>
          </p:cNvPr>
          <p:cNvCxnSpPr/>
          <p:nvPr/>
        </p:nvCxnSpPr>
        <p:spPr>
          <a:xfrm>
            <a:off x="0" y="5555926"/>
            <a:ext cx="30604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1942BC4-11C6-2769-FDD8-56838A1A0CCF}"/>
              </a:ext>
            </a:extLst>
          </p:cNvPr>
          <p:cNvCxnSpPr/>
          <p:nvPr/>
        </p:nvCxnSpPr>
        <p:spPr>
          <a:xfrm>
            <a:off x="3060442" y="4473575"/>
            <a:ext cx="30625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6BB9F99-83DF-1A7C-7C32-B3455D717D32}"/>
              </a:ext>
            </a:extLst>
          </p:cNvPr>
          <p:cNvCxnSpPr>
            <a:cxnSpLocks/>
          </p:cNvCxnSpPr>
          <p:nvPr/>
        </p:nvCxnSpPr>
        <p:spPr>
          <a:xfrm>
            <a:off x="6127616" y="3380519"/>
            <a:ext cx="30039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8BF82E7-0200-F0DF-CF30-795AEC48944C}"/>
              </a:ext>
            </a:extLst>
          </p:cNvPr>
          <p:cNvCxnSpPr/>
          <p:nvPr/>
        </p:nvCxnSpPr>
        <p:spPr>
          <a:xfrm>
            <a:off x="9131558" y="2314575"/>
            <a:ext cx="30604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7EA1C33-DEDE-4BEB-AFC9-8C718408A554}"/>
              </a:ext>
            </a:extLst>
          </p:cNvPr>
          <p:cNvSpPr txBox="1"/>
          <p:nvPr/>
        </p:nvSpPr>
        <p:spPr>
          <a:xfrm>
            <a:off x="6127616" y="3416431"/>
            <a:ext cx="3003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RLStock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A2C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주식 가격 예측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매수</a:t>
            </a:r>
            <a:r>
              <a:rPr lang="en-US" altLang="ko-KR" dirty="0"/>
              <a:t>, </a:t>
            </a:r>
            <a:r>
              <a:rPr lang="ko-KR" altLang="en-US" dirty="0"/>
              <a:t>매도 결정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Smart makeup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Spring Boot </a:t>
            </a:r>
            <a:r>
              <a:rPr lang="ko-KR" altLang="en-US" dirty="0"/>
              <a:t>활용 웹 서버 구축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MySQL </a:t>
            </a:r>
            <a:r>
              <a:rPr lang="ko-KR" altLang="en-US" dirty="0"/>
              <a:t>활용 데이터베이스 구축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OpenCV </a:t>
            </a:r>
            <a:r>
              <a:rPr lang="ko-KR" altLang="en-US" dirty="0"/>
              <a:t>활용 영상처리</a:t>
            </a:r>
            <a:endParaRPr lang="en-US" altLang="ko-K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054FCC-0442-0957-0A88-A633D05A1BCF}"/>
              </a:ext>
            </a:extLst>
          </p:cNvPr>
          <p:cNvSpPr txBox="1"/>
          <p:nvPr/>
        </p:nvSpPr>
        <p:spPr>
          <a:xfrm>
            <a:off x="3060442" y="4498881"/>
            <a:ext cx="3060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2018 C/C++, 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2021 Java, HTML, CSS, 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, </a:t>
            </a:r>
            <a:r>
              <a:rPr lang="ko-KR" altLang="en-US" sz="1400" dirty="0"/>
              <a:t>자료구조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2022 </a:t>
            </a:r>
            <a:r>
              <a:rPr lang="ko-KR" altLang="en-US" sz="1400" dirty="0"/>
              <a:t>알고리즘</a:t>
            </a:r>
            <a:r>
              <a:rPr lang="en-US" altLang="ko-KR" sz="1400" dirty="0"/>
              <a:t>, Android, AI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2023 Database, Linux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2024 Spring Boot,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F25A8A-34AA-5497-3898-EF95843DCF3D}"/>
              </a:ext>
            </a:extLst>
          </p:cNvPr>
          <p:cNvSpPr txBox="1"/>
          <p:nvPr/>
        </p:nvSpPr>
        <p:spPr>
          <a:xfrm>
            <a:off x="9131558" y="2357377"/>
            <a:ext cx="3003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웹 </a:t>
            </a:r>
            <a:r>
              <a:rPr lang="ko-KR" altLang="en-US" dirty="0" err="1"/>
              <a:t>백엔드</a:t>
            </a:r>
            <a:r>
              <a:rPr lang="ko-KR" altLang="en-US" dirty="0"/>
              <a:t> 전문가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AI </a:t>
            </a:r>
            <a:r>
              <a:rPr lang="ko-KR" altLang="en-US" dirty="0"/>
              <a:t>전문가</a:t>
            </a:r>
            <a:endParaRPr lang="en-US" altLang="ko-K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6073DE-0A6E-F9BC-45A5-74A7D2396851}"/>
              </a:ext>
            </a:extLst>
          </p:cNvPr>
          <p:cNvSpPr txBox="1"/>
          <p:nvPr/>
        </p:nvSpPr>
        <p:spPr>
          <a:xfrm>
            <a:off x="0" y="5581231"/>
            <a:ext cx="306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2013 HTML</a:t>
            </a:r>
            <a:r>
              <a:rPr lang="ko-KR" altLang="en-US" sz="1400" dirty="0"/>
              <a:t> 학습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7FB7EAB-51F7-C8A5-17B8-E772C03DCE94}"/>
              </a:ext>
            </a:extLst>
          </p:cNvPr>
          <p:cNvCxnSpPr>
            <a:cxnSpLocks/>
          </p:cNvCxnSpPr>
          <p:nvPr/>
        </p:nvCxnSpPr>
        <p:spPr>
          <a:xfrm>
            <a:off x="3060442" y="4473575"/>
            <a:ext cx="0" cy="10823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EB19A5D-C0B6-234D-0CC4-8A4A04EB9FC6}"/>
              </a:ext>
            </a:extLst>
          </p:cNvPr>
          <p:cNvCxnSpPr>
            <a:cxnSpLocks/>
          </p:cNvCxnSpPr>
          <p:nvPr/>
        </p:nvCxnSpPr>
        <p:spPr>
          <a:xfrm>
            <a:off x="6127616" y="3380519"/>
            <a:ext cx="0" cy="10823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4794335-7F73-3BA7-832E-59781A301474}"/>
              </a:ext>
            </a:extLst>
          </p:cNvPr>
          <p:cNvCxnSpPr>
            <a:cxnSpLocks/>
          </p:cNvCxnSpPr>
          <p:nvPr/>
        </p:nvCxnSpPr>
        <p:spPr>
          <a:xfrm>
            <a:off x="9131558" y="2285626"/>
            <a:ext cx="0" cy="10823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60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6A88E-2D81-185A-7F87-6310E81E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AE86AA-9313-3EBE-1312-A0DD4262738A}"/>
              </a:ext>
            </a:extLst>
          </p:cNvPr>
          <p:cNvSpPr txBox="1"/>
          <p:nvPr/>
        </p:nvSpPr>
        <p:spPr>
          <a:xfrm>
            <a:off x="839788" y="1392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E14C-284A-D090-B886-A2F532481322}"/>
              </a:ext>
            </a:extLst>
          </p:cNvPr>
          <p:cNvSpPr txBox="1"/>
          <p:nvPr/>
        </p:nvSpPr>
        <p:spPr>
          <a:xfrm>
            <a:off x="834341" y="1981391"/>
            <a:ext cx="392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알고리즘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 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시장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거래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지원하는 프로그램을 개발했습니다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신뢰도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높은 주식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예측 서비스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제공합니다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E089-C187-B441-0568-6E4028D8D255}"/>
              </a:ext>
            </a:extLst>
          </p:cNvPr>
          <p:cNvSpPr txBox="1"/>
          <p:nvPr/>
        </p:nvSpPr>
        <p:spPr>
          <a:xfrm>
            <a:off x="866827" y="336641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기간 </a:t>
            </a: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/ </a:t>
            </a:r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인원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C5197-5913-2B61-066B-23CF0A0BB2D9}"/>
              </a:ext>
            </a:extLst>
          </p:cNvPr>
          <p:cNvSpPr txBox="1"/>
          <p:nvPr/>
        </p:nvSpPr>
        <p:spPr>
          <a:xfrm>
            <a:off x="866827" y="3881389"/>
            <a:ext cx="28793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기간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solidFill>
                  <a:srgbClr val="01040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2023.08~2023.12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김기호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조원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정우창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현호성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en-US" altLang="ko-KR" sz="14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및 차트 분석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 및 자료 수집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학습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A8BA22-713A-24F6-5156-D53FAC4488B0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1B714A-2653-34F6-1B12-FFDAAA14BF85}"/>
              </a:ext>
            </a:extLst>
          </p:cNvPr>
          <p:cNvCxnSpPr>
            <a:cxnSpLocks/>
          </p:cNvCxnSpPr>
          <p:nvPr/>
        </p:nvCxnSpPr>
        <p:spPr>
          <a:xfrm>
            <a:off x="803275" y="1829940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877976-CE9C-BFA6-7DEC-8979D8A87EC4}"/>
              </a:ext>
            </a:extLst>
          </p:cNvPr>
          <p:cNvCxnSpPr>
            <a:cxnSpLocks/>
          </p:cNvCxnSpPr>
          <p:nvPr/>
        </p:nvCxnSpPr>
        <p:spPr>
          <a:xfrm>
            <a:off x="777642" y="3797786"/>
            <a:ext cx="4014491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256345-2E69-B4B4-D66B-E39A9A5CEEE6}"/>
              </a:ext>
            </a:extLst>
          </p:cNvPr>
          <p:cNvCxnSpPr>
            <a:cxnSpLocks/>
          </p:cNvCxnSpPr>
          <p:nvPr/>
        </p:nvCxnSpPr>
        <p:spPr>
          <a:xfrm>
            <a:off x="6024397" y="1793988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F9FE89-CA5B-A531-9568-44D7B5DFCD22}"/>
              </a:ext>
            </a:extLst>
          </p:cNvPr>
          <p:cNvSpPr txBox="1"/>
          <p:nvPr/>
        </p:nvSpPr>
        <p:spPr>
          <a:xfrm>
            <a:off x="6024397" y="13561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02FC-3A06-3CD9-A64A-7F88EA28D9CA}"/>
              </a:ext>
            </a:extLst>
          </p:cNvPr>
          <p:cNvSpPr txBox="1"/>
          <p:nvPr/>
        </p:nvSpPr>
        <p:spPr>
          <a:xfrm>
            <a:off x="5691886" y="4225579"/>
            <a:ext cx="64307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목표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원자재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가격을 예측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기반으로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매수 및 매도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결정을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시스템을 구축합니다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사용자들이 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신뢰성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있는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투자 결정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1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지원</a:t>
            </a:r>
            <a:r>
              <a:rPr lang="ko-KR" altLang="en-US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것을 목표로 합니다</a:t>
            </a:r>
            <a:r>
              <a:rPr lang="en-US" altLang="ko-KR" sz="1400" b="1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문제 상황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초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 투자자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들은 시장의 불확실성과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 부족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인해 올바른 투자 결정을 내리기 어려워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보는 경우가 많습니다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해결 방안</a:t>
            </a:r>
            <a:r>
              <a:rPr lang="ko-KR" altLang="en-US" sz="1400" b="0" dirty="0"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400" b="0" dirty="0">
                <a:effectLst/>
              </a:rPr>
              <a:t>: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강화 학습 모델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활용해 시장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분석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투자 전략을 제안하여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손실을 최소화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초보 투자자들이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신뢰할 수 있는 정보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기반한 </a:t>
            </a:r>
            <a:r>
              <a:rPr lang="ko-KR" altLang="en-US" sz="1400" b="0" i="0" dirty="0">
                <a:solidFill>
                  <a:srgbClr val="0070C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올바른 투자 결정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내릴 수 있도록 </a:t>
            </a:r>
            <a:r>
              <a:rPr lang="ko-KR" altLang="en-US" sz="1400" b="0" i="0" dirty="0" err="1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돕습니다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400" b="0" dirty="0"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EA92B-BFC4-C869-CBDF-780FAD2F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6157"/>
            <a:ext cx="1963918" cy="20183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24181E-E109-7EF1-0D44-8FEF2F3F1794}"/>
              </a:ext>
            </a:extLst>
          </p:cNvPr>
          <p:cNvSpPr/>
          <p:nvPr/>
        </p:nvSpPr>
        <p:spPr>
          <a:xfrm>
            <a:off x="6053121" y="1856979"/>
            <a:ext cx="2083666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CCA8D-1490-33B0-982C-8EB7B5BA54D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EE66AD-A1D6-D195-759F-52C05365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388" y="1881499"/>
            <a:ext cx="3050271" cy="20118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0DFD93-D910-5AC0-5A11-737030591FC8}"/>
              </a:ext>
            </a:extLst>
          </p:cNvPr>
          <p:cNvSpPr/>
          <p:nvPr/>
        </p:nvSpPr>
        <p:spPr>
          <a:xfrm>
            <a:off x="8205158" y="1856979"/>
            <a:ext cx="3050271" cy="21276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260D6-B2CB-30AA-2728-892AE1E7CAF7}"/>
              </a:ext>
            </a:extLst>
          </p:cNvPr>
          <p:cNvSpPr txBox="1"/>
          <p:nvPr/>
        </p:nvSpPr>
        <p:spPr>
          <a:xfrm>
            <a:off x="8136787" y="399447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수익률 그래프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D0241-0AB6-9A96-3FD8-A4385F17A1B4}"/>
              </a:ext>
            </a:extLst>
          </p:cNvPr>
          <p:cNvSpPr txBox="1"/>
          <p:nvPr/>
        </p:nvSpPr>
        <p:spPr>
          <a:xfrm>
            <a:off x="6019131" y="3975155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408390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5025E-6643-8F36-5311-9A4537EF8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C065B32-055C-F481-1862-14CDED468F06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F1EE6-69B2-D885-C4E7-A0533FEBF881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DA24F3-6B2A-CB61-B79E-4D641647BC5A}"/>
              </a:ext>
            </a:extLst>
          </p:cNvPr>
          <p:cNvSpPr txBox="1"/>
          <p:nvPr/>
        </p:nvSpPr>
        <p:spPr>
          <a:xfrm>
            <a:off x="803275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48BBF-F551-98D5-B2CB-29CE8A6A8BC8}"/>
              </a:ext>
            </a:extLst>
          </p:cNvPr>
          <p:cNvSpPr txBox="1"/>
          <p:nvPr/>
        </p:nvSpPr>
        <p:spPr>
          <a:xfrm>
            <a:off x="727075" y="1996391"/>
            <a:ext cx="41439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라이브러리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pandas,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numpy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yfinance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tensorflow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matplotlib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IDE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 Studio Code,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Jupyter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Notebook,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Colaboratory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COLLABORATION</a:t>
            </a:r>
            <a:r>
              <a:rPr lang="en-US" altLang="ko-KR" sz="1400" dirty="0"/>
              <a:t> :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Discord, </a:t>
            </a:r>
            <a:r>
              <a:rPr lang="en-US" altLang="ko-KR" sz="1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KakaoTalk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77A67-5D6E-88AD-0BFA-327A42CBFCFB}"/>
              </a:ext>
            </a:extLst>
          </p:cNvPr>
          <p:cNvSpPr txBox="1"/>
          <p:nvPr/>
        </p:nvSpPr>
        <p:spPr>
          <a:xfrm>
            <a:off x="803275" y="525664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구현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E7D5CC-4BE6-BC49-CE9F-0DDA55E8ED72}"/>
              </a:ext>
            </a:extLst>
          </p:cNvPr>
          <p:cNvCxnSpPr>
            <a:cxnSpLocks/>
          </p:cNvCxnSpPr>
          <p:nvPr/>
        </p:nvCxnSpPr>
        <p:spPr>
          <a:xfrm>
            <a:off x="803275" y="5734990"/>
            <a:ext cx="5411258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46A88E-C640-19E7-311C-973ED76D0022}"/>
              </a:ext>
            </a:extLst>
          </p:cNvPr>
          <p:cNvSpPr txBox="1"/>
          <p:nvPr/>
        </p:nvSpPr>
        <p:spPr>
          <a:xfrm>
            <a:off x="727075" y="5859180"/>
            <a:ext cx="572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https://github.com/hosunghyun/Smart_Makeup_Web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0143B-9627-469E-C7C3-77EF7F966350}"/>
              </a:ext>
            </a:extLst>
          </p:cNvPr>
          <p:cNvSpPr txBox="1"/>
          <p:nvPr/>
        </p:nvSpPr>
        <p:spPr>
          <a:xfrm>
            <a:off x="6958542" y="140685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진행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2994E7-8450-BC75-B8FA-6769134E375C}"/>
              </a:ext>
            </a:extLst>
          </p:cNvPr>
          <p:cNvCxnSpPr>
            <a:cxnSpLocks/>
          </p:cNvCxnSpPr>
          <p:nvPr/>
        </p:nvCxnSpPr>
        <p:spPr>
          <a:xfrm>
            <a:off x="703262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DC9D29-489E-D460-8FCA-7DB54F2A02E0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54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AF05-A74D-FC55-6CA3-55C26381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EBAC2EC-5D5A-7768-06D1-73D7C9463B2C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F22D87A-34A2-3EF1-811A-BE49ECFEEFD9}"/>
              </a:ext>
            </a:extLst>
          </p:cNvPr>
          <p:cNvCxnSpPr>
            <a:cxnSpLocks/>
          </p:cNvCxnSpPr>
          <p:nvPr/>
        </p:nvCxnSpPr>
        <p:spPr>
          <a:xfrm>
            <a:off x="803275" y="1844675"/>
            <a:ext cx="395234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BD2643-2FB9-0AC8-5238-A368D1A0CCE3}"/>
              </a:ext>
            </a:extLst>
          </p:cNvPr>
          <p:cNvSpPr txBox="1"/>
          <p:nvPr/>
        </p:nvSpPr>
        <p:spPr>
          <a:xfrm>
            <a:off x="803275" y="14068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담당 기능</a:t>
            </a:r>
            <a:endParaRPr lang="ko-KR" alt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F5C70-9960-E476-0377-4B43108E6A98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79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4259-495F-5747-A376-458613D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AA5424-0790-3ADC-F51F-2B6ED4C9497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8645DC-3577-975A-8903-F83389A02882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A51E6-C88F-5B34-8E62-2EBA792DC45D}"/>
              </a:ext>
            </a:extLst>
          </p:cNvPr>
          <p:cNvSpPr txBox="1"/>
          <p:nvPr/>
        </p:nvSpPr>
        <p:spPr>
          <a:xfrm>
            <a:off x="853842" y="1406853"/>
            <a:ext cx="292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System Architecture(1/2)</a:t>
            </a:r>
            <a:endParaRPr lang="ko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758C3B-5468-290C-0D72-37D8872D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2" y="2130268"/>
            <a:ext cx="7926582" cy="4570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0BEE8B-1B5C-E963-2314-B01B15C02C73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33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37C1-A791-47C8-2430-9FAEF72C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B2E8C0-31AA-11D3-B5F2-9707E11D261D}"/>
              </a:ext>
            </a:extLst>
          </p:cNvPr>
          <p:cNvCxnSpPr>
            <a:cxnSpLocks/>
          </p:cNvCxnSpPr>
          <p:nvPr/>
        </p:nvCxnSpPr>
        <p:spPr>
          <a:xfrm>
            <a:off x="343430" y="1042743"/>
            <a:ext cx="1136226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7D0C1B-A94D-EDB0-28A5-4C91087F48AC}"/>
              </a:ext>
            </a:extLst>
          </p:cNvPr>
          <p:cNvCxnSpPr>
            <a:cxnSpLocks/>
          </p:cNvCxnSpPr>
          <p:nvPr/>
        </p:nvCxnSpPr>
        <p:spPr>
          <a:xfrm>
            <a:off x="853842" y="1844675"/>
            <a:ext cx="10851855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13343-21B1-F6E5-145D-616062C8319D}"/>
              </a:ext>
            </a:extLst>
          </p:cNvPr>
          <p:cNvSpPr txBox="1"/>
          <p:nvPr/>
        </p:nvSpPr>
        <p:spPr>
          <a:xfrm>
            <a:off x="853842" y="140685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Flow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F439C-EE36-728D-1395-FDFD817F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64" y="2130268"/>
            <a:ext cx="9573376" cy="4232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326F6-F9F3-D8D7-DB11-BD54D3E58D17}"/>
              </a:ext>
            </a:extLst>
          </p:cNvPr>
          <p:cNvSpPr txBox="1"/>
          <p:nvPr/>
        </p:nvSpPr>
        <p:spPr>
          <a:xfrm>
            <a:off x="803275" y="38837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i="0" dirty="0" err="1">
                <a:solidFill>
                  <a:srgbClr val="010409"/>
                </a:solidFill>
                <a:effectLst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RLStock</a:t>
            </a: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2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1165</Words>
  <Application>Microsoft Office PowerPoint</Application>
  <PresentationFormat>와이드스크린</PresentationFormat>
  <Paragraphs>251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나눔스퀘어 네오 Bold</vt:lpstr>
      <vt:lpstr>나눔스퀘어 네오 Heavy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QK4821</dc:creator>
  <cp:lastModifiedBy>ezen</cp:lastModifiedBy>
  <cp:revision>125</cp:revision>
  <dcterms:created xsi:type="dcterms:W3CDTF">2024-10-31T10:17:07Z</dcterms:created>
  <dcterms:modified xsi:type="dcterms:W3CDTF">2024-11-27T08:40:17Z</dcterms:modified>
</cp:coreProperties>
</file>